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0" r:id="rId4"/>
    <p:sldId id="265" r:id="rId5"/>
    <p:sldId id="267" r:id="rId6"/>
    <p:sldId id="269" r:id="rId7"/>
    <p:sldId id="292" r:id="rId8"/>
    <p:sldId id="271" r:id="rId9"/>
    <p:sldId id="295" r:id="rId10"/>
    <p:sldId id="272" r:id="rId11"/>
    <p:sldId id="293" r:id="rId12"/>
    <p:sldId id="274" r:id="rId13"/>
    <p:sldId id="275" r:id="rId14"/>
    <p:sldId id="29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287" r:id="rId25"/>
    <p:sldId id="288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Rafida AL-Amiri" userId="820865f4ca796942" providerId="LiveId" clId="{8A2949F8-8D65-46E6-A0E8-A9590B2EFE81}"/>
    <pc:docChg chg="undo redo custSel addSld delSld modSld sldOrd">
      <pc:chgData name="Dr.Rafida AL-Amiri" userId="820865f4ca796942" providerId="LiveId" clId="{8A2949F8-8D65-46E6-A0E8-A9590B2EFE81}" dt="2025-11-28T22:11:54.799" v="635" actId="1036"/>
      <pc:docMkLst>
        <pc:docMk/>
      </pc:docMkLst>
      <pc:sldChg chg="addSp delSp modSp new mod">
        <pc:chgData name="Dr.Rafida AL-Amiri" userId="820865f4ca796942" providerId="LiveId" clId="{8A2949F8-8D65-46E6-A0E8-A9590B2EFE81}" dt="2025-11-28T22:11:54.799" v="635" actId="1036"/>
        <pc:sldMkLst>
          <pc:docMk/>
          <pc:sldMk cId="3890498111" sldId="269"/>
        </pc:sldMkLst>
        <pc:picChg chg="add mod">
          <ac:chgData name="Dr.Rafida AL-Amiri" userId="820865f4ca796942" providerId="LiveId" clId="{8A2949F8-8D65-46E6-A0E8-A9590B2EFE81}" dt="2025-11-28T22:11:54.799" v="635" actId="1036"/>
          <ac:picMkLst>
            <pc:docMk/>
            <pc:sldMk cId="3890498111" sldId="269"/>
            <ac:picMk id="2" creationId="{C45AA768-5D80-F37F-1432-FC815C7A93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2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0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5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E638-026E-4A85-ABB0-E82A3AC994E3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0F53-69D6-450D-9D6A-6784DFCAF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8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928178-155D-1E10-1562-546D77B0F471}"/>
              </a:ext>
            </a:extLst>
          </p:cNvPr>
          <p:cNvSpPr txBox="1"/>
          <p:nvPr/>
        </p:nvSpPr>
        <p:spPr>
          <a:xfrm>
            <a:off x="2220208" y="1727894"/>
            <a:ext cx="8435083" cy="46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50" b="0" i="0" u="none" strike="noStrike" baseline="0" dirty="0">
              <a:solidFill>
                <a:srgbClr val="000000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b="0" i="0" u="none" strike="noStrike" baseline="0" dirty="0">
                <a:solidFill>
                  <a:srgbClr val="000000"/>
                </a:solidFill>
                <a:latin typeface="Lucida Calligraphy" panose="03010101010101010101" pitchFamily="66" charset="0"/>
              </a:rPr>
              <a:t> </a:t>
            </a:r>
            <a:r>
              <a:rPr lang="en-US" sz="3200" b="0" i="0" u="none" strike="noStrike" baseline="0" dirty="0">
                <a:solidFill>
                  <a:schemeClr val="accent4"/>
                </a:solidFill>
                <a:latin typeface="Lucida Calligraphy" panose="03010101010101010101" pitchFamily="66" charset="0"/>
              </a:rPr>
              <a:t>Physiology (code)-year 2 </a:t>
            </a:r>
          </a:p>
          <a:p>
            <a:pPr algn="ctr">
              <a:lnSpc>
                <a:spcPct val="150000"/>
              </a:lnSpc>
            </a:pPr>
            <a:r>
              <a:rPr lang="en-US" sz="3200" b="1" i="0" u="none" strike="noStrike" baseline="0" dirty="0">
                <a:solidFill>
                  <a:schemeClr val="accent4"/>
                </a:solidFill>
                <a:latin typeface="Lucida Calligraphy" panose="03010101010101010101" pitchFamily="66" charset="0"/>
              </a:rPr>
              <a:t>Lecture 2(</a:t>
            </a:r>
            <a:r>
              <a:rPr lang="en-US" sz="3200" b="1" dirty="0">
                <a:solidFill>
                  <a:schemeClr val="accent4"/>
                </a:solidFill>
                <a:latin typeface="Lucida Calligraphy" panose="03010101010101010101" pitchFamily="66" charset="0"/>
              </a:rPr>
              <a:t>body fluid )</a:t>
            </a:r>
          </a:p>
          <a:p>
            <a:pPr algn="ctr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chemeClr val="accent4"/>
                </a:solidFill>
                <a:latin typeface="Lucida Calligraphy" panose="03010101010101010101" pitchFamily="66" charset="0"/>
              </a:rPr>
              <a:t>By Dr. Rafida Al- Amiri</a:t>
            </a:r>
          </a:p>
          <a:p>
            <a:pPr algn="ctr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chemeClr val="accent4"/>
                </a:solidFill>
                <a:latin typeface="Lucida Calligraphy" panose="03010101010101010101" pitchFamily="66" charset="0"/>
              </a:rPr>
              <a:t>Basic Science Department</a:t>
            </a:r>
          </a:p>
          <a:p>
            <a:pPr algn="ctr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chemeClr val="accent4"/>
                </a:solidFill>
                <a:latin typeface="Lucida Calligraphy" panose="03010101010101010101" pitchFamily="66" charset="0"/>
              </a:rPr>
              <a:t>college of dentistry</a:t>
            </a:r>
          </a:p>
          <a:p>
            <a:pPr algn="ctr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chemeClr val="accent4"/>
                </a:solidFill>
                <a:latin typeface="Lucida Calligraphy" panose="03010101010101010101" pitchFamily="66" charset="0"/>
              </a:rPr>
              <a:t>University of Basrah</a:t>
            </a:r>
            <a:endParaRPr lang="en-US" sz="3200" dirty="0"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DAE4C-BDC2-7D79-A21B-A98C6806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1" y="359597"/>
            <a:ext cx="2192079" cy="1842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734CDB-929C-2894-B89D-BCC7C6E71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832" y="306661"/>
            <a:ext cx="1960919" cy="1842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57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107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AF414-B3C8-D4EC-1A4E-D0C570EA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86"/>
            <a:ext cx="12192000" cy="67709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619695-E173-A919-6786-1B258B9237B8}"/>
              </a:ext>
            </a:extLst>
          </p:cNvPr>
          <p:cNvSpPr/>
          <p:nvPr/>
        </p:nvSpPr>
        <p:spPr>
          <a:xfrm>
            <a:off x="11342914" y="87086"/>
            <a:ext cx="849086" cy="3483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86896F-FDEF-C6A9-7FB5-095AB9432CC6}"/>
              </a:ext>
            </a:extLst>
          </p:cNvPr>
          <p:cNvSpPr txBox="1"/>
          <p:nvPr/>
        </p:nvSpPr>
        <p:spPr>
          <a:xfrm>
            <a:off x="152273" y="783017"/>
            <a:ext cx="672749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cells survive in the fluid medium called internal environment 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‘milieu interieur’.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environment contains substances such as glucose, amino acids, lipids, vitamins, ions, oxygen, etc. which are essential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cell.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not only forms the major constituent of internal environment but also plays an important role in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homeostasis.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D3729-ED3A-53A5-C55A-EF635BEB7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9" y="2271868"/>
            <a:ext cx="4898571" cy="4586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B94D87-3D91-657D-5036-56209F3F6F92}"/>
              </a:ext>
            </a:extLst>
          </p:cNvPr>
          <p:cNvSpPr txBox="1"/>
          <p:nvPr/>
        </p:nvSpPr>
        <p:spPr>
          <a:xfrm>
            <a:off x="751115" y="552185"/>
            <a:ext cx="9318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BODY FLUIDS IN HOMEOSTASIS</a:t>
            </a:r>
            <a:r>
              <a:rPr lang="en-US" sz="2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147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A8375-5903-2E6F-35F7-BFEAAA98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38CEF8-3C2E-30C7-7FF7-86FDD5250CF9}"/>
              </a:ext>
            </a:extLst>
          </p:cNvPr>
          <p:cNvSpPr/>
          <p:nvPr/>
        </p:nvSpPr>
        <p:spPr>
          <a:xfrm>
            <a:off x="11604171" y="0"/>
            <a:ext cx="587828" cy="167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0D0D6-9AFC-4C56-E989-76D3A58BE19E}"/>
              </a:ext>
            </a:extLst>
          </p:cNvPr>
          <p:cNvSpPr/>
          <p:nvPr/>
        </p:nvSpPr>
        <p:spPr>
          <a:xfrm>
            <a:off x="6226629" y="1959429"/>
            <a:ext cx="5823857" cy="48005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9B251-C799-19E8-358A-5EC144AC2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4" y="2008414"/>
            <a:ext cx="5823856" cy="53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7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82D25-9969-7F5C-6018-22AC0D29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B3489F-5992-A6DA-6A38-94246251BA2B}"/>
              </a:ext>
            </a:extLst>
          </p:cNvPr>
          <p:cNvSpPr/>
          <p:nvPr/>
        </p:nvSpPr>
        <p:spPr>
          <a:xfrm>
            <a:off x="11549743" y="0"/>
            <a:ext cx="642256" cy="14586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CBCF0-CDF9-0A6E-F92D-F35CEFBC8DAE}"/>
              </a:ext>
            </a:extLst>
          </p:cNvPr>
          <p:cNvSpPr txBox="1"/>
          <p:nvPr/>
        </p:nvSpPr>
        <p:spPr>
          <a:xfrm>
            <a:off x="0" y="0"/>
            <a:ext cx="780505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TEXTURE OF TISSUES: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inside the cells is necessary for characteristic form and texture of various tissues.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TEMPERATURE REGULATION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plays a vital role in the maintenance of normal body temperature.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D74F9-5B6E-C092-A99F-1BC193B4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29" y="3156857"/>
            <a:ext cx="5736771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5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5E769-B69B-D8CB-61CE-F9AB4855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591DE6-74D1-1086-3DAD-260801CB29AC}"/>
              </a:ext>
            </a:extLst>
          </p:cNvPr>
          <p:cNvSpPr/>
          <p:nvPr/>
        </p:nvSpPr>
        <p:spPr>
          <a:xfrm>
            <a:off x="11375571" y="0"/>
            <a:ext cx="816429" cy="13280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53EB5-1F66-14DB-3BA1-64D27E1B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D710D-B800-A42D-F0CA-754983AB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2B5BFC-D4E2-D434-29CA-9FC9229EC954}"/>
              </a:ext>
            </a:extLst>
          </p:cNvPr>
          <p:cNvSpPr/>
          <p:nvPr/>
        </p:nvSpPr>
        <p:spPr>
          <a:xfrm>
            <a:off x="11647714" y="0"/>
            <a:ext cx="544286" cy="14042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27037-71FA-EC6A-A5C4-A413EDEC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29" y="2514600"/>
            <a:ext cx="5728296" cy="40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8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F6886-0DEB-9B46-FFD0-50493ADF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257C37-6AAB-6C86-B5DC-5BB218322A8E}"/>
              </a:ext>
            </a:extLst>
          </p:cNvPr>
          <p:cNvSpPr/>
          <p:nvPr/>
        </p:nvSpPr>
        <p:spPr>
          <a:xfrm>
            <a:off x="11615057" y="0"/>
            <a:ext cx="576942" cy="13607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B3D0E-1B82-FCAB-83FA-1E37EB3B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43" y="2514600"/>
            <a:ext cx="5704113" cy="34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4897C-BC9D-D7DB-6B84-F293037E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02F4C3-08CA-F891-CDAE-9DBE2AE2706D}"/>
              </a:ext>
            </a:extLst>
          </p:cNvPr>
          <p:cNvSpPr/>
          <p:nvPr/>
        </p:nvSpPr>
        <p:spPr>
          <a:xfrm>
            <a:off x="11604171" y="0"/>
            <a:ext cx="587829" cy="14586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6F49E-5B2E-BA7A-8D6D-499CA18F3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57" y="2438400"/>
            <a:ext cx="5693228" cy="36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F4B5-C5A5-935F-29D6-C641F077B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587828"/>
            <a:ext cx="11527972" cy="61177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3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Fluids</a:t>
            </a:r>
            <a:r>
              <a:rPr lang="en-US" sz="33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is formed by solids and fluids. The fluid part is more than 2/3 of the whole body. 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forms most of the fluid part of the body. In human beings, the total body water (TBW) varies from 45 to 75% of body weight.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8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34AA6-D967-0D98-79B5-3D305158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825EE-876A-D0A3-3974-AC811D77A8F9}"/>
              </a:ext>
            </a:extLst>
          </p:cNvPr>
          <p:cNvSpPr/>
          <p:nvPr/>
        </p:nvSpPr>
        <p:spPr>
          <a:xfrm>
            <a:off x="11821886" y="0"/>
            <a:ext cx="370114" cy="14695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A329F-E70E-DDB5-ACCB-988BC379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2"/>
            <a:ext cx="12191999" cy="67600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244E31-FC83-8095-284A-F5BAD18C1E27}"/>
              </a:ext>
            </a:extLst>
          </p:cNvPr>
          <p:cNvSpPr/>
          <p:nvPr/>
        </p:nvSpPr>
        <p:spPr>
          <a:xfrm>
            <a:off x="11832771" y="97972"/>
            <a:ext cx="359229" cy="13171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62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808D2-095F-20C1-FA47-44EB5C24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EAB03-F161-824C-0991-5F360DA06A71}"/>
              </a:ext>
            </a:extLst>
          </p:cNvPr>
          <p:cNvSpPr/>
          <p:nvPr/>
        </p:nvSpPr>
        <p:spPr>
          <a:xfrm>
            <a:off x="11571514" y="0"/>
            <a:ext cx="620486" cy="533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1179E-772F-F4EC-3E67-C4EAF196A8F2}"/>
              </a:ext>
            </a:extLst>
          </p:cNvPr>
          <p:cNvSpPr/>
          <p:nvPr/>
        </p:nvSpPr>
        <p:spPr>
          <a:xfrm>
            <a:off x="11571514" y="642257"/>
            <a:ext cx="620486" cy="78377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0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FB678-7A75-1007-CE1B-1D1CAC11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3AEB8-4165-E308-4991-DA6AEDBD04D6}"/>
              </a:ext>
            </a:extLst>
          </p:cNvPr>
          <p:cNvSpPr/>
          <p:nvPr/>
        </p:nvSpPr>
        <p:spPr>
          <a:xfrm>
            <a:off x="11615057" y="0"/>
            <a:ext cx="576943" cy="13062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1C7CB-640C-D2A9-384E-914C019CA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BF2725-79BA-0890-34E9-173FDFCD82B7}"/>
              </a:ext>
            </a:extLst>
          </p:cNvPr>
          <p:cNvSpPr/>
          <p:nvPr/>
        </p:nvSpPr>
        <p:spPr>
          <a:xfrm>
            <a:off x="11397343" y="0"/>
            <a:ext cx="794656" cy="13933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79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AC849-9DDD-CA9E-29C8-F405CD55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99F1A5-E3DF-9D5C-67AB-FFAA8BB375DB}"/>
              </a:ext>
            </a:extLst>
          </p:cNvPr>
          <p:cNvSpPr/>
          <p:nvPr/>
        </p:nvSpPr>
        <p:spPr>
          <a:xfrm>
            <a:off x="11440886" y="0"/>
            <a:ext cx="751114" cy="14151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FF416-E683-1BB7-01D4-D9C906B6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980"/>
            <a:ext cx="9633858" cy="67280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EFFF3D-563A-C11C-1DE6-9F01C462B4F3}"/>
              </a:ext>
            </a:extLst>
          </p:cNvPr>
          <p:cNvSpPr/>
          <p:nvPr/>
        </p:nvSpPr>
        <p:spPr>
          <a:xfrm>
            <a:off x="10853057" y="206829"/>
            <a:ext cx="359229" cy="111034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37A30A-F013-1B77-0E72-13E0A10EADDF}"/>
              </a:ext>
            </a:extLst>
          </p:cNvPr>
          <p:cNvSpPr/>
          <p:nvPr/>
        </p:nvSpPr>
        <p:spPr>
          <a:xfrm>
            <a:off x="10548257" y="129980"/>
            <a:ext cx="304800" cy="118719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FEFD5-FAF6-681D-AA13-B09FC5E43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D47D8E-3916-046B-C254-BC4AF73C1F8C}"/>
              </a:ext>
            </a:extLst>
          </p:cNvPr>
          <p:cNvSpPr/>
          <p:nvPr/>
        </p:nvSpPr>
        <p:spPr>
          <a:xfrm>
            <a:off x="11484429" y="0"/>
            <a:ext cx="707571" cy="12192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FBAD2-27E3-232E-4767-6F53A39B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9228A4-6651-3834-5A45-913401DD7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0" y="1687285"/>
            <a:ext cx="10885715" cy="5170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4F16C4-2BC6-B5CF-E2CE-6DACAA04F00B}"/>
              </a:ext>
            </a:extLst>
          </p:cNvPr>
          <p:cNvSpPr/>
          <p:nvPr/>
        </p:nvSpPr>
        <p:spPr>
          <a:xfrm>
            <a:off x="11636829" y="0"/>
            <a:ext cx="555171" cy="14042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2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FD59E-5994-3C39-A651-4CA3B2B9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70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D79164-3685-3EC7-E5B7-C93CA0362AAF}"/>
              </a:ext>
            </a:extLst>
          </p:cNvPr>
          <p:cNvSpPr/>
          <p:nvPr/>
        </p:nvSpPr>
        <p:spPr>
          <a:xfrm>
            <a:off x="11691257" y="0"/>
            <a:ext cx="500742" cy="13280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1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5AA768-5D80-F37F-1432-FC815C7A9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95943"/>
            <a:ext cx="10156372" cy="65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9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65D65-4202-2DBF-77D6-0415818C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32657"/>
            <a:ext cx="7837714" cy="61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766FE-8AAE-751D-9A81-71D3430E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4043C-6B1B-68AC-2DE0-343843EF68A0}"/>
              </a:ext>
            </a:extLst>
          </p:cNvPr>
          <p:cNvSpPr/>
          <p:nvPr/>
        </p:nvSpPr>
        <p:spPr>
          <a:xfrm>
            <a:off x="11527971" y="0"/>
            <a:ext cx="664028" cy="14369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5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732A-47A8-12D8-2544-9008578F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7611"/>
            <a:ext cx="10254343" cy="1953532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Q/ Why the extracellular fluid  contains large quantity of sodium?</a:t>
            </a:r>
          </a:p>
        </p:txBody>
      </p:sp>
    </p:spTree>
    <p:extLst>
      <p:ext uri="{BB962C8B-B14F-4D97-AF65-F5344CB8AC3E}">
        <p14:creationId xmlns:p14="http://schemas.microsoft.com/office/powerpoint/2010/main" val="377934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1739</TotalTime>
  <Words>204</Words>
  <Application>Microsoft Office PowerPoint</Application>
  <PresentationFormat>Widescreen</PresentationFormat>
  <Paragraphs>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Lucida Calligraphy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Q/ Why the extracellular fluid  contains large quantity of sodium?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Dr.Rafida AL-Amiri</cp:lastModifiedBy>
  <cp:revision>9</cp:revision>
  <dcterms:created xsi:type="dcterms:W3CDTF">2024-08-30T23:21:18Z</dcterms:created>
  <dcterms:modified xsi:type="dcterms:W3CDTF">2025-11-28T23:02:22Z</dcterms:modified>
</cp:coreProperties>
</file>